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95" r:id="rId2"/>
    <p:sldId id="296" r:id="rId3"/>
    <p:sldId id="294" r:id="rId4"/>
    <p:sldId id="305" r:id="rId5"/>
    <p:sldId id="306" r:id="rId6"/>
    <p:sldId id="307" r:id="rId7"/>
    <p:sldId id="302" r:id="rId8"/>
    <p:sldId id="303" r:id="rId9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57AE5-9EA4-4758-BE88-A3D74118D2E7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F6BC-6D8A-433A-8226-DD26AB5D830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400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9a4a4921-a869-4f6d-b0bb-ae0d95d911af/assets/video/nc2_t5_slobodni_pad_utega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 smtClean="0">
                <a:latin typeface="Gadugi" panose="020B0502040204020203" pitchFamily="34" charset="0"/>
              </a:rPr>
              <a:t>Kako tijela padaju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 smtClean="0">
                <a:latin typeface="Gadugi" panose="020B0502040204020203" pitchFamily="34" charset="0"/>
              </a:rPr>
              <a:t>GIBANJA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39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996231" y="1312085"/>
            <a:ext cx="5875623" cy="342617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Zbog djelovanja sile teže tijela padaju prema površini Zemlje.</a:t>
            </a:r>
          </a:p>
          <a:p>
            <a:pPr marL="0" indent="0">
              <a:buNone/>
            </a:pPr>
            <a:endParaRPr lang="hr-HR" altLang="sr-Latn-R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 smtClean="0"/>
              <a:t>Gibanje pod utjecajem sile teže jest </a:t>
            </a:r>
            <a:r>
              <a:rPr lang="hr-HR" altLang="sr-Latn-RS" b="1" dirty="0" smtClean="0"/>
              <a:t>slobodni pad. 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b="1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21" y="883416"/>
            <a:ext cx="3655865" cy="449009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871854" y="55103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262626"/>
                </a:solidFill>
                <a:latin typeface="Gadugi" panose="020B0502040204020203" pitchFamily="34" charset="0"/>
              </a:rPr>
              <a:t>Kosi toranj u Pisi s kojega je Galileo Galilei</a:t>
            </a:r>
          </a:p>
          <a:p>
            <a:pPr algn="ctr"/>
            <a:r>
              <a:rPr lang="hr-HR" dirty="0">
                <a:solidFill>
                  <a:srgbClr val="262626"/>
                </a:solidFill>
                <a:latin typeface="Gadugi" panose="020B0502040204020203" pitchFamily="34" charset="0"/>
              </a:rPr>
              <a:t>proučavao slobodan pad</a:t>
            </a:r>
            <a:endParaRPr lang="hr-HR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Ovisi li brzina slobodnog pada o masi tijela?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6039"/>
            <a:ext cx="4225636" cy="333511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666509" y="1877023"/>
            <a:ext cx="5527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Gadugi" panose="020B0502040204020203" pitchFamily="34" charset="0"/>
              </a:rPr>
              <a:t>Pustimo  gumenu lopticu i „lopticu” od papira da slobodno padaju s iste visine.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Gadugi" panose="020B0502040204020203" pitchFamily="34" charset="0"/>
              </a:rPr>
              <a:t>Obje loptice su pale istodobno. 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Gadugi" panose="020B0502040204020203" pitchFamily="34" charset="0"/>
              </a:rPr>
              <a:t>Brzina slobodnog pada ne ovisi o masi tijela. </a:t>
            </a:r>
            <a:endParaRPr lang="hr-HR" sz="2800" b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1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205" y="423386"/>
            <a:ext cx="10515600" cy="11383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Ovisi li brzina slobodnog pada o obliku tijela?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07820" y="1283115"/>
            <a:ext cx="78416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smtClean="0">
                <a:latin typeface="Gadugi" panose="020B0502040204020203" pitchFamily="34" charset="0"/>
              </a:rPr>
              <a:t>Pustimo jedan papir zgužvan u obliku loptice a drugi ravan papir da istodobno padaju s iste visine. </a:t>
            </a:r>
          </a:p>
          <a:p>
            <a:pPr>
              <a:lnSpc>
                <a:spcPct val="150000"/>
              </a:lnSpc>
            </a:pPr>
            <a:r>
              <a:rPr lang="hr-HR" sz="2600" dirty="0" smtClean="0">
                <a:latin typeface="Gadugi" panose="020B0502040204020203" pitchFamily="34" charset="0"/>
              </a:rPr>
              <a:t>Papirnata loptica je prije pala od ravnog papira. Zašto? </a:t>
            </a:r>
          </a:p>
          <a:p>
            <a:pPr>
              <a:lnSpc>
                <a:spcPct val="150000"/>
              </a:lnSpc>
            </a:pPr>
            <a:r>
              <a:rPr lang="hr-HR" sz="2600" dirty="0" smtClean="0">
                <a:latin typeface="Gadugi" panose="020B0502040204020203" pitchFamily="34" charset="0"/>
              </a:rPr>
              <a:t>Na tijela koja slobodno </a:t>
            </a:r>
            <a:r>
              <a:rPr lang="hr-HR" sz="2600" dirty="0" smtClean="0">
                <a:latin typeface="Gadugi" panose="020B0502040204020203" pitchFamily="34" charset="0"/>
              </a:rPr>
              <a:t>padaju, </a:t>
            </a:r>
            <a:r>
              <a:rPr lang="hr-HR" sz="2600" dirty="0" smtClean="0">
                <a:latin typeface="Gadugi" panose="020B0502040204020203" pitchFamily="34" charset="0"/>
              </a:rPr>
              <a:t>osim sile teže djeluje</a:t>
            </a:r>
          </a:p>
          <a:p>
            <a:pPr>
              <a:lnSpc>
                <a:spcPct val="150000"/>
              </a:lnSpc>
            </a:pPr>
            <a:r>
              <a:rPr lang="hr-HR" sz="2600" dirty="0" smtClean="0">
                <a:latin typeface="Gadugi" panose="020B0502040204020203" pitchFamily="34" charset="0"/>
              </a:rPr>
              <a:t> i otpor zraka tako da ih usporava. </a:t>
            </a:r>
          </a:p>
          <a:p>
            <a:pPr>
              <a:lnSpc>
                <a:spcPct val="150000"/>
              </a:lnSpc>
            </a:pPr>
            <a:endParaRPr lang="hr-HR" sz="2600" dirty="0" smtClean="0">
              <a:latin typeface="Gadug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Gadugi" panose="020B0502040204020203" pitchFamily="34" charset="0"/>
              </a:rPr>
              <a:t>Brzina slobodnog pada </a:t>
            </a:r>
            <a:r>
              <a:rPr lang="hr-HR" sz="2800" b="1" dirty="0" smtClean="0">
                <a:latin typeface="Gadugi" panose="020B0502040204020203" pitchFamily="34" charset="0"/>
              </a:rPr>
              <a:t>ovisi </a:t>
            </a:r>
            <a:r>
              <a:rPr lang="hr-HR" sz="2800" b="1" dirty="0" smtClean="0">
                <a:latin typeface="Gadugi" panose="020B0502040204020203" pitchFamily="34" charset="0"/>
              </a:rPr>
              <a:t>o obliku tijela. </a:t>
            </a:r>
            <a:endParaRPr lang="hr-HR" sz="2800" b="1" dirty="0">
              <a:latin typeface="Gadugi" panose="020B0502040204020203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9491" y="2195237"/>
            <a:ext cx="3802712" cy="29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7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077480"/>
            <a:ext cx="10515600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hr-HR" dirty="0" smtClean="0"/>
              <a:t>Brzina tijela u slobodom padu ovisi o otporu zraka, odnosno sredstva kroz koje se giba.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76" y="2008652"/>
            <a:ext cx="6600151" cy="40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Istražite slobodan pad s pomoću zapisa na papirnatoj vrpci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838200" y="1898074"/>
            <a:ext cx="77377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Gadugi" panose="020B0502040204020203" pitchFamily="34" charset="0"/>
              </a:rPr>
              <a:t>Što uočavate o </a:t>
            </a:r>
            <a:r>
              <a:rPr lang="hr-HR" sz="2800" dirty="0" smtClean="0">
                <a:latin typeface="Gadugi" panose="020B0502040204020203" pitchFamily="34" charset="0"/>
              </a:rPr>
              <a:t>kakvom </a:t>
            </a:r>
            <a:r>
              <a:rPr lang="hr-HR" sz="2800" dirty="0" smtClean="0">
                <a:latin typeface="Gadugi" panose="020B0502040204020203" pitchFamily="34" charset="0"/>
              </a:rPr>
              <a:t>je gibaju riječ? </a:t>
            </a:r>
          </a:p>
          <a:p>
            <a:endParaRPr lang="hr-HR" sz="2800" dirty="0" smtClean="0">
              <a:latin typeface="Gadug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Gadugi" panose="020B0502040204020203" pitchFamily="34" charset="0"/>
              </a:rPr>
              <a:t>Kakvi su razmaci između točkica? </a:t>
            </a:r>
          </a:p>
          <a:p>
            <a:endParaRPr lang="hr-HR" dirty="0"/>
          </a:p>
        </p:txBody>
      </p:sp>
      <p:pic>
        <p:nvPicPr>
          <p:cNvPr id="6" name="Picture 2" descr="C:\Users\Hp\Downloads\clapperboard-311792_1280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7042" y="738958"/>
            <a:ext cx="971476" cy="9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544122" y="1812445"/>
            <a:ext cx="1377315" cy="774065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12590"/>
          <a:stretch/>
        </p:blipFill>
        <p:spPr>
          <a:xfrm rot="5400000">
            <a:off x="5308196" y="-66745"/>
            <a:ext cx="1260261" cy="96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9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hr-HR" altLang="sr-Latn-RS" smtClean="0"/>
              <a:t>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254" y="991322"/>
            <a:ext cx="6525491" cy="38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066800" y="5430981"/>
            <a:ext cx="1140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Gadugi" panose="020B0502040204020203" pitchFamily="34" charset="0"/>
              </a:rPr>
              <a:t>Prema rezultatima mjerenja akceleracija slobodnog pada iznos 10 m/s</a:t>
            </a:r>
            <a:r>
              <a:rPr lang="hr-HR" sz="2400" baseline="30000" dirty="0" smtClean="0">
                <a:latin typeface="Gadugi" panose="020B0502040204020203" pitchFamily="34" charset="0"/>
              </a:rPr>
              <a:t>2</a:t>
            </a:r>
            <a:r>
              <a:rPr lang="hr-HR" sz="2400" dirty="0" smtClean="0">
                <a:latin typeface="Gadugi" panose="020B0502040204020203" pitchFamily="34" charset="0"/>
              </a:rPr>
              <a:t>.</a:t>
            </a:r>
            <a:endParaRPr lang="hr-HR" sz="2400" baseline="30000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139309"/>
            <a:ext cx="5749636" cy="4472854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b="1" dirty="0" smtClean="0"/>
              <a:t>Slobodni pad je jednoliko ubrzano gibanje.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hr-HR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 smtClean="0"/>
              <a:t>Akceleracija slobodnog pada označuje se </a:t>
            </a:r>
            <a:r>
              <a:rPr lang="hr-HR" dirty="0" smtClean="0"/>
              <a:t>s </a:t>
            </a:r>
            <a:r>
              <a:rPr lang="hr-HR" i="1" dirty="0" smtClean="0"/>
              <a:t>g</a:t>
            </a:r>
            <a:r>
              <a:rPr lang="hr-HR" dirty="0"/>
              <a:t>.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i="1" smtClean="0"/>
              <a:t> </a:t>
            </a:r>
            <a:r>
              <a:rPr lang="hr-HR" i="1" smtClean="0"/>
              <a:t>g </a:t>
            </a:r>
            <a:r>
              <a:rPr lang="hr-HR" smtClean="0"/>
              <a:t>= </a:t>
            </a:r>
            <a:r>
              <a:rPr lang="hr-HR" dirty="0" smtClean="0"/>
              <a:t>9,81 m/s</a:t>
            </a:r>
            <a:r>
              <a:rPr lang="hr-HR" baseline="30000" dirty="0" smtClean="0"/>
              <a:t>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r-HR" baseline="30000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1524001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RS" altLang="sr-Latn-RS"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67" y="1139309"/>
            <a:ext cx="2471378" cy="284753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5" y="2593149"/>
            <a:ext cx="2507672" cy="319736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687648" y="5968874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GretaSansPro-Lt"/>
              </a:rPr>
              <a:t>Slobodan pad u zabavnome parku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847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216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Kako tijela padaju</vt:lpstr>
      <vt:lpstr>Slide 2</vt:lpstr>
      <vt:lpstr>Ovisi li brzina slobodnog pada o masi tijela? </vt:lpstr>
      <vt:lpstr>Ovisi li brzina slobodnog pada o obliku tijela? </vt:lpstr>
      <vt:lpstr>Slide 5</vt:lpstr>
      <vt:lpstr>Istražite slobodan pad s pomoću zapisa na papirnatoj vrpci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se brzo gibamo</dc:title>
  <dc:creator>Učitelj</dc:creator>
  <cp:lastModifiedBy>sk-iloncarek</cp:lastModifiedBy>
  <cp:revision>20</cp:revision>
  <dcterms:modified xsi:type="dcterms:W3CDTF">2021-02-08T09:26:53Z</dcterms:modified>
</cp:coreProperties>
</file>